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5e186a0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5e186a0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45e186a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45e186a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45e186a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45e186a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45e186a0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5e186a0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45e186a0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45e186a0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45e186a0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45e186a0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45e186a0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45e186a0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HAWK EYE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-Real Time Tracking Based On Artificial Intelligence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410150"/>
            <a:ext cx="8520600" cy="76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 </a:t>
            </a:r>
            <a:r>
              <a:rPr lang="en" sz="2400"/>
              <a:t>PROBLEM STATEMENT:</a:t>
            </a:r>
            <a:endParaRPr sz="2400"/>
          </a:p>
        </p:txBody>
      </p:sp>
      <p:sp>
        <p:nvSpPr>
          <p:cNvPr id="61" name="Google Shape;61;p14"/>
          <p:cNvSpPr txBox="1"/>
          <p:nvPr>
            <p:ph idx="1" type="subTitle"/>
          </p:nvPr>
        </p:nvSpPr>
        <p:spPr>
          <a:xfrm>
            <a:off x="311700" y="1490250"/>
            <a:ext cx="8520600" cy="31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To know the coordinates or location of a Person  and track him/her on a large scale area. To further implement a solution for problems like escaped convicts,suspects or recognizing a concerned authority within its premises  using face recognition to </a:t>
            </a:r>
            <a:r>
              <a:rPr lang="en" sz="2400">
                <a:solidFill>
                  <a:srgbClr val="FFFFFF"/>
                </a:solidFill>
              </a:rPr>
              <a:t>address the issue of encoding and recognition of face sequences that arise from continuous head movement.</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Roboto"/>
                <a:ea typeface="Roboto"/>
                <a:cs typeface="Roboto"/>
                <a:sym typeface="Roboto"/>
              </a:rPr>
              <a:t>At the first the source feed from all the input camera’s is stabilized and enhanced using Machine Learning </a:t>
            </a:r>
            <a:r>
              <a:rPr lang="en">
                <a:solidFill>
                  <a:srgbClr val="FFFFFF"/>
                </a:solidFill>
                <a:latin typeface="Roboto"/>
                <a:ea typeface="Roboto"/>
                <a:cs typeface="Roboto"/>
                <a:sym typeface="Roboto"/>
              </a:rPr>
              <a:t>Algorithms</a:t>
            </a:r>
            <a:r>
              <a:rPr lang="en">
                <a:solidFill>
                  <a:srgbClr val="FFFFFF"/>
                </a:solidFill>
                <a:latin typeface="Roboto"/>
                <a:ea typeface="Roboto"/>
                <a:cs typeface="Roboto"/>
                <a:sym typeface="Roboto"/>
              </a:rPr>
              <a:t> implemented via VidStab and OpenCV. The </a:t>
            </a:r>
            <a:r>
              <a:rPr lang="en">
                <a:solidFill>
                  <a:srgbClr val="FFFFFF"/>
                </a:solidFill>
                <a:latin typeface="Roboto"/>
                <a:ea typeface="Roboto"/>
                <a:cs typeface="Roboto"/>
                <a:sym typeface="Roboto"/>
              </a:rPr>
              <a:t>stabilized</a:t>
            </a:r>
            <a:r>
              <a:rPr lang="en">
                <a:solidFill>
                  <a:srgbClr val="FFFFFF"/>
                </a:solidFill>
                <a:latin typeface="Roboto"/>
                <a:ea typeface="Roboto"/>
                <a:cs typeface="Roboto"/>
                <a:sym typeface="Roboto"/>
              </a:rPr>
              <a:t> feed is passed through our face recognition algorithm and is validated across our database.A unique technique of “One Shot Learning” is implemented via Siamese neural network along with some popular  deep learning frameworks like Dlib,keras and TensorFlow. If the match accuracy of any image across the database is found to be greater than 90%,then frame of the feed is captured and  coordinates of that particular camera are sent to the web application through the server. This information is appended to the information database for further reference .We used WSGI production server for developing our web application and MYSQL for the databases.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FFFFFF"/>
              </a:buClr>
              <a:buSzPts val="2400"/>
              <a:buAutoNum type="arabicPeriod"/>
            </a:pPr>
            <a:r>
              <a:rPr lang="en" sz="2400">
                <a:solidFill>
                  <a:srgbClr val="FFFFFF"/>
                </a:solidFill>
              </a:rPr>
              <a:t>To stabilize the noisy camera feed to a highly stable and enhanced feed</a:t>
            </a:r>
            <a:endParaRPr sz="2400">
              <a:solidFill>
                <a:srgbClr val="FFFFFF"/>
              </a:solidFill>
            </a:endParaRPr>
          </a:p>
          <a:p>
            <a:pPr indent="-381000" lvl="0" marL="457200" rtl="0" algn="l">
              <a:lnSpc>
                <a:spcPct val="150000"/>
              </a:lnSpc>
              <a:spcBef>
                <a:spcPts val="0"/>
              </a:spcBef>
              <a:spcAft>
                <a:spcPts val="0"/>
              </a:spcAft>
              <a:buClr>
                <a:srgbClr val="FFFFFF"/>
              </a:buClr>
              <a:buSzPts val="2400"/>
              <a:buAutoNum type="arabicPeriod"/>
            </a:pPr>
            <a:r>
              <a:rPr lang="en" sz="2400">
                <a:solidFill>
                  <a:srgbClr val="FFFFFF"/>
                </a:solidFill>
              </a:rPr>
              <a:t>To extend the working algorithm to multiple working feeds</a:t>
            </a:r>
            <a:endParaRPr sz="2400">
              <a:solidFill>
                <a:srgbClr val="FFFFFF"/>
              </a:solidFill>
            </a:endParaRPr>
          </a:p>
          <a:p>
            <a:pPr indent="-381000" lvl="0" marL="457200" rtl="0" algn="l">
              <a:lnSpc>
                <a:spcPct val="150000"/>
              </a:lnSpc>
              <a:spcBef>
                <a:spcPts val="0"/>
              </a:spcBef>
              <a:spcAft>
                <a:spcPts val="0"/>
              </a:spcAft>
              <a:buClr>
                <a:srgbClr val="FFFFFF"/>
              </a:buClr>
              <a:buSzPts val="2400"/>
              <a:buAutoNum type="arabicPeriod"/>
            </a:pPr>
            <a:r>
              <a:rPr lang="en" sz="2400">
                <a:solidFill>
                  <a:srgbClr val="FFFFFF"/>
                </a:solidFill>
              </a:rPr>
              <a:t>To reduce the size of the input training images</a:t>
            </a:r>
            <a:endParaRPr sz="2400">
              <a:solidFill>
                <a:srgbClr val="FFFFFF"/>
              </a:solidFill>
            </a:endParaRPr>
          </a:p>
          <a:p>
            <a:pPr indent="-381000" lvl="0" marL="457200" rtl="0" algn="l">
              <a:lnSpc>
                <a:spcPct val="150000"/>
              </a:lnSpc>
              <a:spcBef>
                <a:spcPts val="0"/>
              </a:spcBef>
              <a:spcAft>
                <a:spcPts val="0"/>
              </a:spcAft>
              <a:buClr>
                <a:srgbClr val="FFFFFF"/>
              </a:buClr>
              <a:buSzPts val="2400"/>
              <a:buAutoNum type="arabicPeriod"/>
            </a:pPr>
            <a:r>
              <a:rPr lang="en" sz="2400">
                <a:solidFill>
                  <a:srgbClr val="FFFFFF"/>
                </a:solidFill>
              </a:rPr>
              <a:t>To reduce the runtime of the algorithm</a:t>
            </a:r>
            <a:endParaRPr sz="2400">
              <a:solidFill>
                <a:srgbClr val="FFFFFF"/>
              </a:solidFill>
            </a:endParaRPr>
          </a:p>
          <a:p>
            <a:pPr indent="-381000" lvl="0" marL="457200" rtl="0" algn="l">
              <a:lnSpc>
                <a:spcPct val="150000"/>
              </a:lnSpc>
              <a:spcBef>
                <a:spcPts val="0"/>
              </a:spcBef>
              <a:spcAft>
                <a:spcPts val="0"/>
              </a:spcAft>
              <a:buClr>
                <a:srgbClr val="FFFFFF"/>
              </a:buClr>
              <a:buSzPts val="2400"/>
              <a:buAutoNum type="arabicPeriod"/>
            </a:pPr>
            <a:r>
              <a:rPr lang="en" sz="2400">
                <a:solidFill>
                  <a:srgbClr val="FFFFFF"/>
                </a:solidFill>
              </a:rPr>
              <a:t>To provide stable and efficient output</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STABILIZED DEMO</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xss</a:t>
            </a:r>
            <a:endParaRPr/>
          </a:p>
        </p:txBody>
      </p:sp>
      <p:pic>
        <p:nvPicPr>
          <p:cNvPr id="80" name="Google Shape;80;p17"/>
          <p:cNvPicPr preferRelativeResize="0"/>
          <p:nvPr/>
        </p:nvPicPr>
        <p:blipFill>
          <a:blip r:embed="rId3">
            <a:alphaModFix/>
          </a:blip>
          <a:stretch>
            <a:fillRect/>
          </a:stretch>
        </p:blipFill>
        <p:spPr>
          <a:xfrm>
            <a:off x="4935075" y="1290325"/>
            <a:ext cx="3823100" cy="1935450"/>
          </a:xfrm>
          <a:prstGeom prst="rect">
            <a:avLst/>
          </a:prstGeom>
          <a:noFill/>
          <a:ln>
            <a:noFill/>
          </a:ln>
        </p:spPr>
      </p:pic>
      <p:pic>
        <p:nvPicPr>
          <p:cNvPr id="81" name="Google Shape;81;p17"/>
          <p:cNvPicPr preferRelativeResize="0"/>
          <p:nvPr/>
        </p:nvPicPr>
        <p:blipFill>
          <a:blip r:embed="rId4">
            <a:alphaModFix/>
          </a:blip>
          <a:stretch>
            <a:fillRect/>
          </a:stretch>
        </p:blipFill>
        <p:spPr>
          <a:xfrm>
            <a:off x="365400" y="1290325"/>
            <a:ext cx="3823111" cy="1935450"/>
          </a:xfrm>
          <a:prstGeom prst="rect">
            <a:avLst/>
          </a:prstGeom>
          <a:noFill/>
          <a:ln>
            <a:noFill/>
          </a:ln>
        </p:spPr>
      </p:pic>
      <p:sp>
        <p:nvSpPr>
          <p:cNvPr id="82" name="Google Shape;82;p17"/>
          <p:cNvSpPr txBox="1"/>
          <p:nvPr/>
        </p:nvSpPr>
        <p:spPr>
          <a:xfrm>
            <a:off x="177350" y="3502900"/>
            <a:ext cx="8801700" cy="13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BEFORE                                                             AFTER</a:t>
            </a:r>
            <a:endParaRPr sz="1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8"/>
          <p:cNvPicPr preferRelativeResize="0"/>
          <p:nvPr/>
        </p:nvPicPr>
        <p:blipFill>
          <a:blip r:embed="rId3">
            <a:alphaModFix/>
          </a:blip>
          <a:stretch>
            <a:fillRect/>
          </a:stretch>
        </p:blipFill>
        <p:spPr>
          <a:xfrm>
            <a:off x="0" y="1152475"/>
            <a:ext cx="9144000" cy="3771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9"/>
          <p:cNvPicPr preferRelativeResize="0"/>
          <p:nvPr/>
        </p:nvPicPr>
        <p:blipFill>
          <a:blip r:embed="rId3">
            <a:alphaModFix/>
          </a:blip>
          <a:stretch>
            <a:fillRect/>
          </a:stretch>
        </p:blipFill>
        <p:spPr>
          <a:xfrm>
            <a:off x="0" y="1017725"/>
            <a:ext cx="9144000" cy="4125774"/>
          </a:xfrm>
          <a:prstGeom prst="rect">
            <a:avLst/>
          </a:prstGeom>
          <a:noFill/>
          <a:ln>
            <a:noFill/>
          </a:ln>
        </p:spPr>
      </p:pic>
      <p:pic>
        <p:nvPicPr>
          <p:cNvPr id="97" name="Google Shape;97;p19"/>
          <p:cNvPicPr preferRelativeResize="0"/>
          <p:nvPr/>
        </p:nvPicPr>
        <p:blipFill>
          <a:blip r:embed="rId4">
            <a:alphaModFix/>
          </a:blip>
          <a:stretch>
            <a:fillRect/>
          </a:stretch>
        </p:blipFill>
        <p:spPr>
          <a:xfrm>
            <a:off x="0" y="77775"/>
            <a:ext cx="9144000" cy="506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23025" y="134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20"/>
          <p:cNvPicPr preferRelativeResize="0"/>
          <p:nvPr/>
        </p:nvPicPr>
        <p:blipFill>
          <a:blip r:embed="rId3">
            <a:alphaModFix/>
          </a:blip>
          <a:stretch>
            <a:fillRect/>
          </a:stretch>
        </p:blipFill>
        <p:spPr>
          <a:xfrm>
            <a:off x="0" y="707350"/>
            <a:ext cx="9144000" cy="443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